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7EAF463A-BC7C-46EE-9F1E-7F377CCA4891}" type="datetimeFigureOut">
              <a:rPr lang="en-US" smtClean="0"/>
              <a:pPr/>
              <a:t>12/13/2018</a:t>
            </a:fld>
            <a:endParaRPr lang="en-US"/>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7EAF463A-BC7C-46EE-9F1E-7F377CCA4891}" type="datetimeFigureOut">
              <a:rPr lang="en-US" smtClean="0"/>
              <a:pPr/>
              <a:t>12/13/2018</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7EAF463A-BC7C-46EE-9F1E-7F377CCA4891}" type="datetimeFigureOut">
              <a:rPr lang="en-US" smtClean="0"/>
              <a:pPr/>
              <a:t>12/13/2018</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7EAF463A-BC7C-46EE-9F1E-7F377CCA4891}" type="datetimeFigureOut">
              <a:rPr lang="en-US" smtClean="0"/>
              <a:pPr/>
              <a:t>12/13/2018</a:t>
            </a:fld>
            <a:endParaRPr lang="en-US"/>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A483448D-3A78-4528-A469-B745A65DA480}" type="slidenum">
              <a:rPr lang="en-US" smtClean="0"/>
              <a:pPr/>
              <a:t>‹#›</a:t>
            </a:fld>
            <a:endParaRPr lang="en-US"/>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AF463A-BC7C-46EE-9F1E-7F377CCA4891}" type="datetimeFigureOut">
              <a:rPr lang="en-US" smtClean="0"/>
              <a:pPr/>
              <a:t>12/13/2018</a:t>
            </a:fld>
            <a:endParaRPr lang="en-US"/>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838200"/>
            <a:ext cx="7772400" cy="1829761"/>
          </a:xfrm>
        </p:spPr>
        <p:txBody>
          <a:bodyPr>
            <a:normAutofit fontScale="90000"/>
          </a:bodyPr>
          <a:lstStyle/>
          <a:p>
            <a:r>
              <a:rPr lang="ru-RU" dirty="0" smtClean="0">
                <a:latin typeface="Times New Roman" pitchFamily="18" charset="0"/>
                <a:cs typeface="Times New Roman" pitchFamily="18" charset="0"/>
              </a:rPr>
              <a:t>Тема 7.  Капиталистическая банковская система России</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33400" y="2971800"/>
            <a:ext cx="7772400" cy="2057400"/>
          </a:xfrm>
        </p:spPr>
        <p:txBody>
          <a:bodyPr>
            <a:noAutofit/>
          </a:bodyPr>
          <a:lstStyle/>
          <a:p>
            <a:pPr marL="514350" lvl="0" indent="-514350" algn="l">
              <a:buFont typeface="+mj-lt"/>
              <a:buAutoNum type="arabicPeriod"/>
            </a:pPr>
            <a:r>
              <a:rPr lang="ru-RU" sz="2400" b="1" dirty="0" smtClean="0">
                <a:latin typeface="Times New Roman" pitchFamily="18" charset="0"/>
                <a:cs typeface="Times New Roman" pitchFamily="18" charset="0"/>
              </a:rPr>
              <a:t>Кредитная политика Александра II (1855- 1881 гг.)</a:t>
            </a:r>
          </a:p>
          <a:p>
            <a:pPr marL="514350" lvl="0" indent="-514350" algn="l">
              <a:buFont typeface="+mj-lt"/>
              <a:buAutoNum type="arabicPeriod"/>
            </a:pPr>
            <a:r>
              <a:rPr lang="ru-RU" sz="2400" b="1" dirty="0" smtClean="0">
                <a:latin typeface="Times New Roman" pitchFamily="18" charset="0"/>
                <a:cs typeface="Times New Roman" pitchFamily="18" charset="0"/>
              </a:rPr>
              <a:t>Процесс создания частных коммерческих банков после реформы 1861 г.</a:t>
            </a:r>
          </a:p>
          <a:p>
            <a:pPr marL="514350" lvl="0" indent="-514350" algn="l">
              <a:buFont typeface="+mj-lt"/>
              <a:buAutoNum type="arabicPeriod"/>
            </a:pPr>
            <a:r>
              <a:rPr lang="ru-RU" sz="2400" b="1" dirty="0" smtClean="0">
                <a:latin typeface="Times New Roman" pitchFamily="18" charset="0"/>
                <a:cs typeface="Times New Roman" pitchFamily="18" charset="0"/>
              </a:rPr>
              <a:t>Особенности русской кредитной системы при Александре </a:t>
            </a:r>
            <a:r>
              <a:rPr lang="ru-RU" sz="2400" b="1" dirty="0" smtClean="0">
                <a:latin typeface="Times New Roman" pitchFamily="18" charset="0"/>
                <a:cs typeface="Times New Roman" pitchFamily="18" charset="0"/>
              </a:rPr>
              <a:t>II</a:t>
            </a:r>
            <a:endParaRPr lang="ru-RU" sz="2400" b="1" dirty="0" smtClean="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0" y="1066800"/>
            <a:ext cx="8686800" cy="5410200"/>
          </a:xfrm>
        </p:spPr>
        <p:txBody>
          <a:bodyPr>
            <a:noAutofit/>
          </a:bodyPr>
          <a:lstStyle/>
          <a:p>
            <a:pPr marL="624078" indent="-514350">
              <a:buAutoNum type="arabicPeriod"/>
            </a:pPr>
            <a:r>
              <a:rPr lang="ru-RU" sz="2000" dirty="0" smtClean="0">
                <a:latin typeface="Times New Roman" pitchFamily="18" charset="0"/>
                <a:cs typeface="Times New Roman" pitchFamily="18" charset="0"/>
              </a:rPr>
              <a:t>Эмиссионная. Госбанк создавал для себя кредит путем выпуска банкнот. </a:t>
            </a:r>
          </a:p>
          <a:p>
            <a:pPr marL="624078" indent="-514350">
              <a:buAutoNum type="arabicPeriod"/>
            </a:pPr>
            <a:r>
              <a:rPr lang="ru-RU" sz="2000" dirty="0" smtClean="0">
                <a:latin typeface="Times New Roman" pitchFamily="18" charset="0"/>
                <a:cs typeface="Times New Roman" pitchFamily="18" charset="0"/>
              </a:rPr>
              <a:t>Депозитная. Выполняя депозитную функцию, государственный банк России выплачивал проценты и суммы вкладов по ранее существовавшим казенным кредитным учреждениям, а также осуществлял прием вкладов на хранение на текущий счет и сберегательный счет.</a:t>
            </a:r>
          </a:p>
          <a:p>
            <a:pPr marL="624078" indent="-514350">
              <a:buAutoNum type="arabicPeriod"/>
            </a:pPr>
            <a:r>
              <a:rPr lang="ru-RU" sz="2000" dirty="0" smtClean="0">
                <a:latin typeface="Times New Roman" pitchFamily="18" charset="0"/>
                <a:cs typeface="Times New Roman" pitchFamily="18" charset="0"/>
              </a:rPr>
              <a:t>Кредитная. Правилами 14 июня 1860 года Банку было разрешено от лиц, имеющих текущий счет с Банком, принимать на сей счет, с особого разрешения Учетного комитета, процентные бумаги, с выдачей кредита соразмерно с их оценкой, с зачислением на текущий счет на срок не более 3-х месяцев. </a:t>
            </a:r>
          </a:p>
          <a:p>
            <a:pPr marL="624078" indent="-514350">
              <a:buAutoNum type="arabicPeriod"/>
            </a:pPr>
            <a:r>
              <a:rPr lang="ru-RU" sz="2000" dirty="0" smtClean="0">
                <a:latin typeface="Times New Roman" pitchFamily="18" charset="0"/>
                <a:cs typeface="Times New Roman" pitchFamily="18" charset="0"/>
              </a:rPr>
              <a:t>Спекулятивная. Государственный банк покупал и продавал золото и серебро на денежном рынке, а также покупал и продавал процентные бумаги. </a:t>
            </a:r>
          </a:p>
          <a:p>
            <a:pPr marL="624078" indent="-514350">
              <a:buAutoNum type="arabicPeriod"/>
            </a:pPr>
            <a:r>
              <a:rPr lang="ru-RU" sz="2000" dirty="0" smtClean="0">
                <a:latin typeface="Times New Roman" pitchFamily="18" charset="0"/>
                <a:cs typeface="Times New Roman" pitchFamily="18" charset="0"/>
              </a:rPr>
              <a:t>Инкассо. Государственный банк получал платежи за счет своих доверителей.</a:t>
            </a:r>
            <a:endParaRPr lang="ru-RU" sz="2000" dirty="0">
              <a:latin typeface="Times New Roman" pitchFamily="18" charset="0"/>
              <a:cs typeface="Times New Roman" pitchFamily="18" charset="0"/>
            </a:endParaRPr>
          </a:p>
        </p:txBody>
      </p:sp>
      <p:sp>
        <p:nvSpPr>
          <p:cNvPr id="3" name="Заголовок 2"/>
          <p:cNvSpPr>
            <a:spLocks noGrp="1"/>
          </p:cNvSpPr>
          <p:nvPr>
            <p:ph type="title"/>
          </p:nvPr>
        </p:nvSpPr>
        <p:spPr>
          <a:xfrm>
            <a:off x="609600" y="228600"/>
            <a:ext cx="8229600" cy="792162"/>
          </a:xfrm>
        </p:spPr>
        <p:txBody>
          <a:bodyPr>
            <a:noAutofit/>
          </a:bodyPr>
          <a:lstStyle/>
          <a:p>
            <a:r>
              <a:rPr lang="ru-RU" sz="2400" dirty="0" smtClean="0">
                <a:latin typeface="Times New Roman" pitchFamily="18" charset="0"/>
                <a:cs typeface="Times New Roman" pitchFamily="18" charset="0"/>
              </a:rPr>
              <a:t>Согласно уставу Государственный Банк стал выполнять следующие функции:</a:t>
            </a:r>
            <a:endParaRPr lang="ru-RU"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81000" y="2514600"/>
            <a:ext cx="8458200" cy="1143000"/>
          </a:xfrm>
        </p:spPr>
        <p:txBody>
          <a:bodyPr>
            <a:noAutofit/>
          </a:bodyPr>
          <a:lstStyle/>
          <a:p>
            <a:r>
              <a:rPr lang="ru-RU" sz="3200" dirty="0" smtClean="0">
                <a:latin typeface="Times New Roman" pitchFamily="18" charset="0"/>
                <a:cs typeface="Times New Roman" pitchFamily="18" charset="0"/>
              </a:rPr>
              <a:t>2. Процесс создания частных коммерческих банков после реформы 1861 г.</a:t>
            </a:r>
            <a:endParaRPr lang="ru-RU" sz="3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20000"/>
          </a:bodyPr>
          <a:lstStyle/>
          <a:p>
            <a:r>
              <a:rPr lang="ru-RU" dirty="0" smtClean="0">
                <a:latin typeface="Times New Roman" pitchFamily="18" charset="0"/>
                <a:cs typeface="Times New Roman" pitchFamily="18" charset="0"/>
              </a:rPr>
              <a:t>Июль 1861 г. - образовано Санкт-Петербургское городское кредитное общество на основе взаимного кредитования и солидарной ответственности для выдачи ссуд. </a:t>
            </a:r>
          </a:p>
          <a:p>
            <a:r>
              <a:rPr lang="ru-RU" dirty="0" smtClean="0">
                <a:latin typeface="Times New Roman" pitchFamily="18" charset="0"/>
                <a:cs typeface="Times New Roman" pitchFamily="18" charset="0"/>
              </a:rPr>
              <a:t>Апрель 1863 г. – образовано первое Санкт-Петербургское общество взаимного краткосрочного кредита. </a:t>
            </a:r>
          </a:p>
          <a:p>
            <a:r>
              <a:rPr lang="ru-RU" dirty="0" smtClean="0">
                <a:latin typeface="Times New Roman" pitchFamily="18" charset="0"/>
                <a:cs typeface="Times New Roman" pitchFamily="18" charset="0"/>
              </a:rPr>
              <a:t>Май 1864 г. - создается Херсонский земский банк. Он выдавал долгосрочные кредиты под залог земельной собственности.</a:t>
            </a:r>
          </a:p>
          <a:p>
            <a:r>
              <a:rPr lang="ru-RU" dirty="0" smtClean="0">
                <a:latin typeface="Times New Roman" pitchFamily="18" charset="0"/>
                <a:cs typeface="Times New Roman" pitchFamily="18" charset="0"/>
              </a:rPr>
              <a:t>Июнь 1866 г. - создано общество взаимного поземельного кредита. </a:t>
            </a:r>
          </a:p>
          <a:p>
            <a:r>
              <a:rPr lang="ru-RU" dirty="0" smtClean="0">
                <a:latin typeface="Times New Roman" pitchFamily="18" charset="0"/>
                <a:cs typeface="Times New Roman" pitchFamily="18" charset="0"/>
              </a:rPr>
              <a:t>1867 году создаются Харьковский торговый банк и Киевский частный коммерческий банк.</a:t>
            </a:r>
          </a:p>
          <a:p>
            <a:r>
              <a:rPr lang="ru-RU" dirty="0" smtClean="0">
                <a:latin typeface="Times New Roman" pitchFamily="18" charset="0"/>
                <a:cs typeface="Times New Roman" pitchFamily="18" charset="0"/>
              </a:rPr>
              <a:t>Май 1871 г. - Харьковский земельный банк. Он выдавал ссуды под залог недвижимости.</a:t>
            </a:r>
          </a:p>
          <a:p>
            <a:pPr>
              <a:buNone/>
            </a:pPr>
            <a:endParaRPr lang="ru-RU" dirty="0">
              <a:latin typeface="Times New Roman" pitchFamily="18" charset="0"/>
              <a:cs typeface="Times New Roman" pitchFamily="18" charset="0"/>
            </a:endParaRPr>
          </a:p>
        </p:txBody>
      </p:sp>
      <p:sp>
        <p:nvSpPr>
          <p:cNvPr id="4" name="Заголовок 3"/>
          <p:cNvSpPr>
            <a:spLocks noGrp="1"/>
          </p:cNvSpPr>
          <p:nvPr>
            <p:ph type="title"/>
          </p:nvPr>
        </p:nvSpPr>
        <p:spPr/>
        <p:txBody>
          <a:bodyPr>
            <a:noAutofit/>
          </a:bodyPr>
          <a:lstStyle/>
          <a:p>
            <a:r>
              <a:rPr lang="ru-RU" sz="2400" dirty="0" smtClean="0">
                <a:latin typeface="Times New Roman" pitchFamily="18" charset="0"/>
                <a:cs typeface="Times New Roman" pitchFamily="18" charset="0"/>
              </a:rPr>
              <a:t>После реформы 1861 г. в стране начался активный процесс создания частных коммерческих банков в виде общества взаимного кредита и акционерных банков.</a:t>
            </a:r>
            <a:endParaRPr lang="ru-RU"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897562"/>
          </a:xfrm>
        </p:spPr>
        <p:txBody>
          <a:bodyPr/>
          <a:lstStyle/>
          <a:p>
            <a:r>
              <a:rPr lang="ru-RU" dirty="0" smtClean="0">
                <a:latin typeface="Times New Roman" pitchFamily="18" charset="0"/>
                <a:cs typeface="Times New Roman" pitchFamily="18" charset="0"/>
              </a:rPr>
              <a:t>С 1864 по 1873 г. в России был учрежден 31 акционерный коммерческий банк, а с 1871 по 1873 г. возникло 11 акционерных земельных банков. Центром банковского дела стал Санкт-Петербург.</a:t>
            </a:r>
            <a:endParaRPr lang="ru-RU"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6049962"/>
          </a:xfrm>
        </p:spPr>
        <p:txBody>
          <a:bodyPr>
            <a:normAutofit/>
          </a:bodyPr>
          <a:lstStyle/>
          <a:p>
            <a:r>
              <a:rPr lang="ru-RU" sz="2800" dirty="0" smtClean="0">
                <a:latin typeface="Times New Roman" pitchFamily="18" charset="0"/>
                <a:cs typeface="Times New Roman" pitchFamily="18" charset="0"/>
              </a:rPr>
              <a:t>Кризис, происшедший в 1873 г. на венской и берлинской бирже, вызвал в России спад темпов акционерного учредительства, а в октябре 1875 г. биржа испытала настоящее потрясение от банкротства одного из крупных коммерческих акционерных банков - Московского коммерческого ссудного банка. Кризис 1873 года и, последовавшая за ним, депрессия сопровождались крахом ряда других банков: к концу 70-х годов были ликвидированы ссудный банк, акционерные банки в Ростове, Одессе и некоторых других городах. </a:t>
            </a:r>
            <a:endParaRPr lang="ru-RU" sz="2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6126162"/>
          </a:xfrm>
        </p:spPr>
        <p:txBody>
          <a:bodyPr>
            <a:normAutofit/>
          </a:bodyPr>
          <a:lstStyle/>
          <a:p>
            <a:r>
              <a:rPr lang="ru-RU" sz="2800" dirty="0" smtClean="0">
                <a:latin typeface="Times New Roman" pitchFamily="18" charset="0"/>
                <a:cs typeface="Times New Roman" pitchFamily="18" charset="0"/>
              </a:rPr>
              <a:t>Источником банковского капитала продолжает оставаться казенный капитал и министерский капитал, сосредоточенный в столице России.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Получили развитие городские банки и общества взаимного кредита. Городские банки существовали и раньше, но в пореформенный период их количество и ресурсы значительно увеличились.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В 80-х годах ряд городских банков потерпел крах, и в 1893 году их осталось 242 с ресурсами в 124 млн. рублей.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81000" y="274638"/>
            <a:ext cx="8458200" cy="6278562"/>
          </a:xfrm>
        </p:spPr>
        <p:txBody>
          <a:bodyPr>
            <a:noAutofit/>
          </a:bodyPr>
          <a:lstStyle/>
          <a:p>
            <a:r>
              <a:rPr lang="ru-RU" sz="2800" dirty="0" smtClean="0">
                <a:latin typeface="Times New Roman" pitchFamily="18" charset="0"/>
                <a:cs typeface="Times New Roman" pitchFamily="18" charset="0"/>
              </a:rPr>
              <a:t>Частный банкирский промысел развития в России не получил, в отличие от европейских стран.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Для кредитования мелкотоварного производства учреждалась кредитная кооперация. Она имела две формы: одна форма возникала на основе паевых взносов и вкладов и называлась «</a:t>
            </a:r>
            <a:r>
              <a:rPr lang="ru-RU" sz="2800" dirty="0" err="1" smtClean="0">
                <a:latin typeface="Times New Roman" pitchFamily="18" charset="0"/>
                <a:cs typeface="Times New Roman" pitchFamily="18" charset="0"/>
              </a:rPr>
              <a:t>ссудосберегательные</a:t>
            </a:r>
            <a:r>
              <a:rPr lang="ru-RU" sz="2800" dirty="0" smtClean="0">
                <a:latin typeface="Times New Roman" pitchFamily="18" charset="0"/>
                <a:cs typeface="Times New Roman" pitchFamily="18" charset="0"/>
              </a:rPr>
              <a:t> товарищества». Другая форма была организована на основе вкладов и называлась «кредитные товарищества».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Таким образом, банковская система России включала следующие институты: государственные банки – Государственный Банк России и два ипотечных банка; общественные городские и земские банки; частные банки.</a:t>
            </a:r>
            <a:endParaRPr lang="ru-RU" sz="2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819400"/>
            <a:ext cx="8229600" cy="1143000"/>
          </a:xfrm>
        </p:spPr>
        <p:txBody>
          <a:bodyPr>
            <a:normAutofit fontScale="90000"/>
          </a:bodyPr>
          <a:lstStyle/>
          <a:p>
            <a:r>
              <a:rPr lang="ru-RU" dirty="0" smtClean="0">
                <a:latin typeface="Times New Roman" pitchFamily="18" charset="0"/>
                <a:cs typeface="Times New Roman" pitchFamily="18" charset="0"/>
              </a:rPr>
              <a:t>3. Особенности русской кредитной системы при Александре II</a:t>
            </a: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6049962"/>
          </a:xfrm>
        </p:spPr>
        <p:txBody>
          <a:bodyPr>
            <a:noAutofit/>
          </a:bodyPr>
          <a:lstStyle/>
          <a:p>
            <a:r>
              <a:rPr lang="ru-RU" sz="3200" dirty="0" smtClean="0">
                <a:effectLst/>
                <a:latin typeface="Times New Roman" pitchFamily="18" charset="0"/>
                <a:cs typeface="Times New Roman" pitchFamily="18" charset="0"/>
              </a:rPr>
              <a:t>Особенностью русской кредитной системы являлось то, что сравнительно развившаяся система коммерческих банков существовала без центрального эмиссионного банка. Вплоть до денежной реформы графа Витте Государственный банк фактически не был настоящим эмиссионным банком. Он выпускал кредитные билеты, но эмиссия их проводилась не при кредитовании товарооборота, а при кредитовании казны.</a:t>
            </a:r>
            <a:endParaRPr lang="ru-RU" sz="3200" dirty="0">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209800"/>
            <a:ext cx="8229600" cy="3797491"/>
          </a:xfrm>
        </p:spPr>
        <p:txBody>
          <a:bodyPr>
            <a:normAutofit/>
          </a:bodyPr>
          <a:lstStyle/>
          <a:p>
            <a:pPr lvl="0"/>
            <a:r>
              <a:rPr lang="ru-RU" dirty="0" smtClean="0">
                <a:latin typeface="Times New Roman" pitchFamily="18" charset="0"/>
                <a:cs typeface="Times New Roman" pitchFamily="18" charset="0"/>
              </a:rPr>
              <a:t>долгосрочным кредитованием под залог земли с круговой порукой;</a:t>
            </a:r>
          </a:p>
          <a:p>
            <a:pPr lvl="0"/>
            <a:r>
              <a:rPr lang="ru-RU" dirty="0" smtClean="0">
                <a:latin typeface="Times New Roman" pitchFamily="18" charset="0"/>
                <a:cs typeface="Times New Roman" pitchFamily="18" charset="0"/>
              </a:rPr>
              <a:t>выдачей кредитов под залог недвижимости в городах;</a:t>
            </a:r>
          </a:p>
          <a:p>
            <a:pPr lvl="0"/>
            <a:r>
              <a:rPr lang="ru-RU" dirty="0" smtClean="0">
                <a:latin typeface="Times New Roman" pitchFamily="18" charset="0"/>
                <a:cs typeface="Times New Roman" pitchFamily="18" charset="0"/>
              </a:rPr>
              <a:t>краткосрочным кредитованием торговли и коммерческой деятельности;</a:t>
            </a:r>
          </a:p>
          <a:p>
            <a:pPr lvl="0"/>
            <a:r>
              <a:rPr lang="ru-RU" dirty="0" smtClean="0">
                <a:latin typeface="Times New Roman" pitchFamily="18" charset="0"/>
                <a:cs typeface="Times New Roman" pitchFamily="18" charset="0"/>
              </a:rPr>
              <a:t>предоставлением услуг мелким производителям и ремесленникам.</a:t>
            </a:r>
          </a:p>
          <a:p>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1782762"/>
          </a:xfrm>
        </p:spPr>
        <p:txBody>
          <a:bodyPr>
            <a:noAutofit/>
          </a:bodyPr>
          <a:lstStyle/>
          <a:p>
            <a:r>
              <a:rPr lang="ru-RU" sz="2800" dirty="0" smtClean="0">
                <a:latin typeface="Times New Roman" pitchFamily="18" charset="0"/>
                <a:cs typeface="Times New Roman" pitchFamily="18" charset="0"/>
              </a:rPr>
              <a:t>Кредитные учреждения России данного периода, реализуя задачу предоставления оборотного капитала земледельцам и предпринимателям, занимались:</a:t>
            </a:r>
            <a:endParaRPr lang="ru-RU"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85800" y="2209800"/>
            <a:ext cx="7631110" cy="1266973"/>
          </a:xfrm>
          <a:prstGeom prst="rect">
            <a:avLst/>
          </a:prstGeom>
          <a:no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Кредитная политика Александра II (1855- 1881 гг.)</a:t>
            </a:r>
            <a:endParaRPr kumimoji="0" lang="ru-RU" sz="2800" b="0" i="0" u="none" strike="noStrike" cap="none" normalizeH="0" baseline="0" dirty="0" smtClean="0">
              <a:ln>
                <a:noFill/>
              </a:ln>
              <a:solidFill>
                <a:srgbClr val="243F60"/>
              </a:solidFill>
              <a:effectLst/>
              <a:latin typeface="Times New Roman" pitchFamily="18"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1295400"/>
            <a:ext cx="9144000" cy="5257800"/>
          </a:xfrm>
        </p:spPr>
        <p:txBody>
          <a:bodyPr>
            <a:noAutofit/>
          </a:bodyPr>
          <a:lstStyle/>
          <a:p>
            <a:pPr lvl="0">
              <a:spcBef>
                <a:spcPts val="0"/>
              </a:spcBef>
            </a:pPr>
            <a:r>
              <a:rPr lang="ru-RU" sz="2000" dirty="0" smtClean="0">
                <a:latin typeface="Times New Roman" pitchFamily="18" charset="0"/>
                <a:cs typeface="Times New Roman" pitchFamily="18" charset="0"/>
              </a:rPr>
              <a:t>организацией банковского бизнеса занимались банки краткосрочного и долгосрочного кредита;</a:t>
            </a:r>
          </a:p>
          <a:p>
            <a:pPr lvl="0">
              <a:spcBef>
                <a:spcPts val="0"/>
              </a:spcBef>
            </a:pPr>
            <a:r>
              <a:rPr lang="ru-RU" sz="2000" dirty="0" smtClean="0">
                <a:latin typeface="Times New Roman" pitchFamily="18" charset="0"/>
                <a:cs typeface="Times New Roman" pitchFamily="18" charset="0"/>
              </a:rPr>
              <a:t>частная инициатива не получила широкого развития;</a:t>
            </a:r>
          </a:p>
          <a:p>
            <a:pPr lvl="0">
              <a:spcBef>
                <a:spcPts val="0"/>
              </a:spcBef>
            </a:pPr>
            <a:r>
              <a:rPr lang="ru-RU" sz="2000" dirty="0" smtClean="0">
                <a:latin typeface="Times New Roman" pitchFamily="18" charset="0"/>
                <a:cs typeface="Times New Roman" pitchFamily="18" charset="0"/>
              </a:rPr>
              <a:t>торгово-промышленный кредит не занял лидирующего положения на русском рынке ссудных капиталов;</a:t>
            </a:r>
          </a:p>
          <a:p>
            <a:pPr lvl="0">
              <a:spcBef>
                <a:spcPts val="0"/>
              </a:spcBef>
            </a:pPr>
            <a:r>
              <a:rPr lang="ru-RU" sz="2000" dirty="0" smtClean="0">
                <a:latin typeface="Times New Roman" pitchFamily="18" charset="0"/>
                <a:cs typeface="Times New Roman" pitchFamily="18" charset="0"/>
              </a:rPr>
              <a:t>краткосрочные ссуды предоставлялись звонкой монетой, а долгосрочные закладными листами. Эмиссии кредитных денег не было.</a:t>
            </a:r>
          </a:p>
          <a:p>
            <a:pPr lvl="0">
              <a:spcBef>
                <a:spcPts val="0"/>
              </a:spcBef>
            </a:pPr>
            <a:r>
              <a:rPr lang="ru-RU" sz="2000" dirty="0" smtClean="0">
                <a:latin typeface="Times New Roman" pitchFamily="18" charset="0"/>
                <a:cs typeface="Times New Roman" pitchFamily="18" charset="0"/>
              </a:rPr>
              <a:t>кредитный рынок подразделялся на частный и банковский; краткосрочный и долгосрочный;</a:t>
            </a:r>
          </a:p>
          <a:p>
            <a:pPr lvl="0">
              <a:spcBef>
                <a:spcPts val="0"/>
              </a:spcBef>
            </a:pPr>
            <a:r>
              <a:rPr lang="ru-RU" sz="2000" dirty="0" smtClean="0">
                <a:latin typeface="Times New Roman" pitchFamily="18" charset="0"/>
                <a:cs typeface="Times New Roman" pitchFamily="18" charset="0"/>
              </a:rPr>
              <a:t>рынок ликвидности не отличался многообразием;</a:t>
            </a:r>
          </a:p>
          <a:p>
            <a:pPr lvl="0">
              <a:spcBef>
                <a:spcPts val="0"/>
              </a:spcBef>
            </a:pPr>
            <a:r>
              <a:rPr lang="ru-RU" sz="2000" dirty="0" smtClean="0">
                <a:latin typeface="Times New Roman" pitchFamily="18" charset="0"/>
                <a:cs typeface="Times New Roman" pitchFamily="18" charset="0"/>
              </a:rPr>
              <a:t>не получили развития банковские переводные операции;</a:t>
            </a:r>
          </a:p>
          <a:p>
            <a:pPr lvl="0">
              <a:spcBef>
                <a:spcPts val="0"/>
              </a:spcBef>
            </a:pPr>
            <a:r>
              <a:rPr lang="ru-RU" sz="2000" dirty="0" smtClean="0">
                <a:latin typeface="Times New Roman" pitchFamily="18" charset="0"/>
                <a:cs typeface="Times New Roman" pitchFamily="18" charset="0"/>
              </a:rPr>
              <a:t>на рынке ссудного капитала наблюдается тесная связь с торговым и земельным капиталом;</a:t>
            </a:r>
          </a:p>
          <a:p>
            <a:pPr lvl="0">
              <a:spcBef>
                <a:spcPts val="0"/>
              </a:spcBef>
            </a:pPr>
            <a:r>
              <a:rPr lang="ru-RU" sz="2000" dirty="0" smtClean="0">
                <a:latin typeface="Times New Roman" pitchFamily="18" charset="0"/>
                <a:cs typeface="Times New Roman" pitchFamily="18" charset="0"/>
              </a:rPr>
              <a:t>руководство банковским бизнесом осуществляют представители торгового, промышленного капиталов, что свидетельствует о незавершенности формирования банковского бизнеса как самостоятельной отрасли;</a:t>
            </a:r>
          </a:p>
          <a:p>
            <a:pPr lvl="0">
              <a:spcBef>
                <a:spcPts val="0"/>
              </a:spcBef>
            </a:pPr>
            <a:r>
              <a:rPr lang="ru-RU" sz="2000" dirty="0" smtClean="0">
                <a:latin typeface="Times New Roman" pitchFamily="18" charset="0"/>
                <a:cs typeface="Times New Roman" pitchFamily="18" charset="0"/>
              </a:rPr>
              <a:t>не получил развития первичный и вторичный рынок долговых и долевых титулов.</a:t>
            </a:r>
          </a:p>
          <a:p>
            <a:pPr>
              <a:spcBef>
                <a:spcPts val="0"/>
              </a:spcBef>
            </a:pPr>
            <a:r>
              <a:rPr lang="ru-RU" sz="2000" b="1" dirty="0" smtClean="0">
                <a:latin typeface="Times New Roman" pitchFamily="18" charset="0"/>
                <a:cs typeface="Times New Roman" pitchFamily="18" charset="0"/>
              </a:rPr>
              <a:t> </a:t>
            </a:r>
          </a:p>
          <a:p>
            <a:pPr>
              <a:spcBef>
                <a:spcPts val="0"/>
              </a:spcBef>
            </a:pPr>
            <a:endParaRPr lang="ru-RU" sz="2000" dirty="0">
              <a:latin typeface="Times New Roman" pitchFamily="18" charset="0"/>
              <a:cs typeface="Times New Roman" pitchFamily="18" charset="0"/>
            </a:endParaRPr>
          </a:p>
        </p:txBody>
      </p:sp>
      <p:sp>
        <p:nvSpPr>
          <p:cNvPr id="3" name="Заголовок 2"/>
          <p:cNvSpPr>
            <a:spLocks noGrp="1"/>
          </p:cNvSpPr>
          <p:nvPr>
            <p:ph type="title"/>
          </p:nvPr>
        </p:nvSpPr>
        <p:spPr>
          <a:xfrm>
            <a:off x="381000" y="228600"/>
            <a:ext cx="8229600" cy="1143000"/>
          </a:xfrm>
        </p:spPr>
        <p:txBody>
          <a:bodyPr>
            <a:noAutofit/>
          </a:bodyPr>
          <a:lstStyle/>
          <a:p>
            <a:r>
              <a:rPr lang="ru-RU" sz="2400" dirty="0" smtClean="0">
                <a:latin typeface="Times New Roman" pitchFamily="18" charset="0"/>
                <a:cs typeface="Times New Roman" pitchFamily="18" charset="0"/>
              </a:rPr>
              <a:t>Таким образом, в условиях преобладания аграрных отношений в банковском деле России обозначились следующие тенденции:</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90600" y="1295400"/>
            <a:ext cx="7086600" cy="4832092"/>
          </a:xfrm>
          <a:prstGeom prst="rect">
            <a:avLst/>
          </a:prstGeom>
        </p:spPr>
        <p:txBody>
          <a:bodyPr wrap="square">
            <a:spAutoFit/>
          </a:bodyPr>
          <a:lstStyle/>
          <a:p>
            <a:r>
              <a:rPr lang="ru-RU" sz="2800" dirty="0" smtClean="0">
                <a:latin typeface="Times New Roman" pitchFamily="18" charset="0"/>
                <a:cs typeface="Times New Roman" pitchFamily="18" charset="0"/>
              </a:rPr>
              <a:t>В царствование Александра </a:t>
            </a:r>
            <a:r>
              <a:rPr lang="en-US" sz="2800" dirty="0" smtClean="0">
                <a:latin typeface="Times New Roman" pitchFamily="18" charset="0"/>
                <a:cs typeface="Times New Roman" pitchFamily="18" charset="0"/>
              </a:rPr>
              <a:t>II</a:t>
            </a:r>
            <a:r>
              <a:rPr lang="ru-RU" sz="2800" dirty="0" smtClean="0">
                <a:latin typeface="Times New Roman" pitchFamily="18" charset="0"/>
                <a:cs typeface="Times New Roman" pitchFamily="18" charset="0"/>
              </a:rPr>
              <a:t> были проведены радикальные преобразования: </a:t>
            </a:r>
          </a:p>
          <a:p>
            <a:pPr>
              <a:buFontTx/>
              <a:buChar char="-"/>
            </a:pPr>
            <a:r>
              <a:rPr lang="ru-RU" sz="2800" dirty="0" smtClean="0">
                <a:latin typeface="Times New Roman" pitchFamily="18" charset="0"/>
                <a:cs typeface="Times New Roman" pitchFamily="18" charset="0"/>
              </a:rPr>
              <a:t>крестьянская реформа (1861), </a:t>
            </a:r>
          </a:p>
          <a:p>
            <a:pPr>
              <a:buFontTx/>
              <a:buChar char="-"/>
            </a:pPr>
            <a:r>
              <a:rPr lang="ru-RU" sz="2800" dirty="0" smtClean="0">
                <a:latin typeface="Times New Roman" pitchFamily="18" charset="0"/>
                <a:cs typeface="Times New Roman" pitchFamily="18" charset="0"/>
              </a:rPr>
              <a:t> земская и судебная реформы; </a:t>
            </a:r>
          </a:p>
          <a:p>
            <a:pPr>
              <a:buFontTx/>
              <a:buChar char="-"/>
            </a:pPr>
            <a:r>
              <a:rPr lang="ru-RU" sz="2800" dirty="0" smtClean="0">
                <a:latin typeface="Times New Roman" pitchFamily="18" charset="0"/>
                <a:cs typeface="Times New Roman" pitchFamily="18" charset="0"/>
              </a:rPr>
              <a:t>стало осуществляться строительство железных дорог. </a:t>
            </a:r>
          </a:p>
          <a:p>
            <a:r>
              <a:rPr lang="ru-RU" sz="2800" dirty="0" smtClean="0">
                <a:latin typeface="Times New Roman" pitchFamily="18" charset="0"/>
                <a:cs typeface="Times New Roman" pitchFamily="18" charset="0"/>
              </a:rPr>
              <a:t>После отмены крепостного права в России начался новый этап развития банковской системы. В области банковского дела стало заметно стремление к переходу от казенной формы к акционерной форме. </a:t>
            </a:r>
            <a:endParaRPr lang="ru-RU"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66800" y="457200"/>
            <a:ext cx="6629400" cy="4401205"/>
          </a:xfrm>
          <a:prstGeom prst="rect">
            <a:avLst/>
          </a:prstGeom>
        </p:spPr>
        <p:txBody>
          <a:bodyPr wrap="square">
            <a:spAutoFit/>
          </a:bodyPr>
          <a:lstStyle/>
          <a:p>
            <a:r>
              <a:rPr lang="ru-RU" sz="2800" dirty="0" smtClean="0">
                <a:latin typeface="Times New Roman" pitchFamily="18" charset="0"/>
                <a:cs typeface="Times New Roman" pitchFamily="18" charset="0"/>
              </a:rPr>
              <a:t>Между тем в первые годы </a:t>
            </a:r>
            <a:r>
              <a:rPr lang="ru-RU" sz="2800" dirty="0" err="1" smtClean="0">
                <a:latin typeface="Times New Roman" pitchFamily="18" charset="0"/>
                <a:cs typeface="Times New Roman" pitchFamily="18" charset="0"/>
              </a:rPr>
              <a:t>алексанровского</a:t>
            </a:r>
            <a:r>
              <a:rPr lang="ru-RU" sz="2800" dirty="0" smtClean="0">
                <a:latin typeface="Times New Roman" pitchFamily="18" charset="0"/>
                <a:cs typeface="Times New Roman" pitchFamily="18" charset="0"/>
              </a:rPr>
              <a:t> царствования обнаружился сильный наплыв частных вкладов в казенные кредитные учреждения.</a:t>
            </a:r>
          </a:p>
          <a:p>
            <a:r>
              <a:rPr lang="ru-RU" sz="2800" dirty="0" smtClean="0">
                <a:latin typeface="Times New Roman" pitchFamily="18" charset="0"/>
                <a:cs typeface="Times New Roman" pitchFamily="18" charset="0"/>
              </a:rPr>
              <a:t>Россия была единственной страной в мире, неограниченно принимавшей вклады в принадлежащие ей банки и начислявшей по ним простые и сложные проценты. </a:t>
            </a:r>
            <a:endParaRPr lang="ru-RU"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3400" y="304800"/>
            <a:ext cx="8229600" cy="5693866"/>
          </a:xfrm>
          <a:prstGeom prst="rect">
            <a:avLst/>
          </a:prstGeom>
        </p:spPr>
        <p:txBody>
          <a:bodyPr wrap="square">
            <a:spAutoFit/>
          </a:bodyPr>
          <a:lstStyle/>
          <a:p>
            <a:r>
              <a:rPr lang="ru-RU" sz="2800" dirty="0" smtClean="0">
                <a:latin typeface="Times New Roman" pitchFamily="18" charset="0"/>
                <a:cs typeface="Times New Roman" pitchFamily="18" charset="0"/>
              </a:rPr>
              <a:t>Правительство всячески препятствовало увеличению активных операций Государственного коммерческого банка. Остаток вкладов в 1856 году составлял 245 млн. руб. серебром, а учет векселей – главная активная операция банка – составлял 18 млн. руб., что составляло 7 % от общей суммы привлеченных ресурсов.</a:t>
            </a:r>
          </a:p>
          <a:p>
            <a:r>
              <a:rPr lang="ru-RU" sz="2800" dirty="0" smtClean="0">
                <a:latin typeface="Times New Roman" pitchFamily="18" charset="0"/>
                <a:cs typeface="Times New Roman" pitchFamily="18" charset="0"/>
              </a:rPr>
              <a:t>Большая часть вкладов государственных банков не использовалась в хозяйственной деятельности, а удовлетворяла нужды казны. С конца 18 века казна стала прибегать к «по заимствованиям» из Заемного банка путем получения кратко- или долгосрочных ссуд.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0" y="733246"/>
            <a:ext cx="6400800" cy="3970318"/>
          </a:xfrm>
          <a:prstGeom prst="rect">
            <a:avLst/>
          </a:prstGeom>
        </p:spPr>
        <p:txBody>
          <a:bodyPr wrap="square">
            <a:spAutoFit/>
          </a:bodyPr>
          <a:lstStyle/>
          <a:p>
            <a:r>
              <a:rPr lang="ru-RU" sz="2800" dirty="0" smtClean="0">
                <a:latin typeface="Times New Roman" pitchFamily="18" charset="0"/>
                <a:cs typeface="Times New Roman" pitchFamily="18" charset="0"/>
              </a:rPr>
              <a:t>К началу 1859 года коммерческий банк подавляющую часть избыточных ресурсов держал в виде вкладов в Заемном банке, то есть фактически предоставил, через посредство последнего, царскому правительству и помещикам.  </a:t>
            </a:r>
          </a:p>
          <a:p>
            <a:r>
              <a:rPr lang="ru-RU" sz="2800" dirty="0" smtClean="0">
                <a:latin typeface="Times New Roman" pitchFamily="18" charset="0"/>
                <a:cs typeface="Times New Roman" pitchFamily="18" charset="0"/>
              </a:rPr>
              <a:t>Таким образом, казна широко использовала ресурсы Заемного банка.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19200" y="990600"/>
            <a:ext cx="6324600" cy="4401205"/>
          </a:xfrm>
          <a:prstGeom prst="rect">
            <a:avLst/>
          </a:prstGeom>
        </p:spPr>
        <p:txBody>
          <a:bodyPr wrap="square">
            <a:spAutoFit/>
          </a:bodyPr>
          <a:lstStyle/>
          <a:p>
            <a:r>
              <a:rPr lang="ru-RU" sz="2800" dirty="0" smtClean="0">
                <a:latin typeface="Times New Roman" pitchFamily="18" charset="0"/>
                <a:cs typeface="Times New Roman" pitchFamily="18" charset="0"/>
              </a:rPr>
              <a:t>Для того, чтобы облегчить положение банков, а также создать благоприятные условия для размещения акций и облигаций начавших возникать акционерных обществ, в 1857 г. правительство снизило процентные ставки банков по активным и пассивным операциям. Однако отлив вкладов, который последовал за этим, оказался слишком сильным. </a:t>
            </a:r>
            <a:endParaRPr lang="ru-RU"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82000" cy="1143000"/>
          </a:xfrm>
        </p:spPr>
        <p:txBody>
          <a:bodyPr>
            <a:noAutofit/>
          </a:bodyPr>
          <a:lstStyle/>
          <a:p>
            <a:r>
              <a:rPr lang="ru-RU" sz="2800" dirty="0" smtClean="0">
                <a:latin typeface="Times New Roman" pitchFamily="18" charset="0"/>
                <a:cs typeface="Times New Roman" pitchFamily="18" charset="0"/>
              </a:rPr>
              <a:t>В 1859 г. были приняты решения, положившие начало новому этапу развития банковской системы:</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676400"/>
            <a:ext cx="8229600" cy="4525963"/>
          </a:xfrm>
        </p:spPr>
        <p:txBody>
          <a:bodyPr/>
          <a:lstStyle/>
          <a:p>
            <a:pPr lvl="0"/>
            <a:r>
              <a:rPr lang="ru-RU" dirty="0" smtClean="0">
                <a:latin typeface="Times New Roman" pitchFamily="18" charset="0"/>
                <a:cs typeface="Times New Roman" pitchFamily="18" charset="0"/>
              </a:rPr>
              <a:t>были ликвидированы все существовавшие раньше государственные кредитные учреждения;</a:t>
            </a:r>
          </a:p>
          <a:p>
            <a:pPr lvl="0"/>
            <a:r>
              <a:rPr lang="ru-RU" dirty="0" smtClean="0">
                <a:latin typeface="Times New Roman" pitchFamily="18" charset="0"/>
                <a:cs typeface="Times New Roman" pitchFamily="18" charset="0"/>
              </a:rPr>
              <a:t>был прекращен прием вкладов в Заемный банк, в Сохранную казну и в Приказы общественного призрения;</a:t>
            </a:r>
          </a:p>
          <a:p>
            <a:pPr lvl="0"/>
            <a:r>
              <a:rPr lang="ru-RU" dirty="0" smtClean="0">
                <a:latin typeface="Times New Roman" pitchFamily="18" charset="0"/>
                <a:cs typeface="Times New Roman" pitchFamily="18" charset="0"/>
              </a:rPr>
              <a:t>был прекращен прием вкладов до востребования в коммерческие банки.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5897562"/>
          </a:xfrm>
        </p:spPr>
        <p:txBody>
          <a:bodyPr>
            <a:normAutofit/>
          </a:bodyPr>
          <a:lstStyle/>
          <a:p>
            <a:r>
              <a:rPr lang="ru-RU" sz="3200" dirty="0" smtClean="0">
                <a:latin typeface="Times New Roman" pitchFamily="18" charset="0"/>
                <a:cs typeface="Times New Roman" pitchFamily="18" charset="0"/>
              </a:rPr>
              <a:t>В 1860 г. вместо старых кредитных учреждений был учрежден Государственный банк России. Главная цель его деятельности состояла в оживлении торговых оборотов и упрочении денежной и кредитной системы. Кроме того, на него была возложена сложная задача – ликвидация бывших кредитных установлений и значительная часть выкупной операции.  </a:t>
            </a:r>
            <a:endParaRPr lang="ru-RU" sz="32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76</TotalTime>
  <Words>1077</Words>
  <PresentationFormat>Экран (4:3)</PresentationFormat>
  <Paragraphs>59</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Открытая</vt:lpstr>
      <vt:lpstr>Тема 7.  Капиталистическая банковская система России</vt:lpstr>
      <vt:lpstr>Слайд 2</vt:lpstr>
      <vt:lpstr>Слайд 3</vt:lpstr>
      <vt:lpstr>Слайд 4</vt:lpstr>
      <vt:lpstr>Слайд 5</vt:lpstr>
      <vt:lpstr>Слайд 6</vt:lpstr>
      <vt:lpstr>Слайд 7</vt:lpstr>
      <vt:lpstr>В 1859 г. были приняты решения, положившие начало новому этапу развития банковской системы:</vt:lpstr>
      <vt:lpstr>В 1860 г. вместо старых кредитных учреждений был учрежден Государственный банк России. Главная цель его деятельности состояла в оживлении торговых оборотов и упрочении денежной и кредитной системы. Кроме того, на него была возложена сложная задача – ликвидация бывших кредитных установлений и значительная часть выкупной операции.  </vt:lpstr>
      <vt:lpstr>Согласно уставу Государственный Банк стал выполнять следующие функции:</vt:lpstr>
      <vt:lpstr>2. Процесс создания частных коммерческих банков после реформы 1861 г.</vt:lpstr>
      <vt:lpstr>После реформы 1861 г. в стране начался активный процесс создания частных коммерческих банков в виде общества взаимного кредита и акционерных банков.</vt:lpstr>
      <vt:lpstr>С 1864 по 1873 г. в России был учрежден 31 акционерный коммерческий банк, а с 1871 по 1873 г. возникло 11 акционерных земельных банков. Центром банковского дела стал Санкт-Петербург.</vt:lpstr>
      <vt:lpstr>Кризис, происшедший в 1873 г. на венской и берлинской бирже, вызвал в России спад темпов акционерного учредительства, а в октябре 1875 г. биржа испытала настоящее потрясение от банкротства одного из крупных коммерческих акционерных банков - Московского коммерческого ссудного банка. Кризис 1873 года и, последовавшая за ним, депрессия сопровождались крахом ряда других банков: к концу 70-х годов были ликвидированы ссудный банк, акционерные банки в Ростове, Одессе и некоторых других городах. </vt:lpstr>
      <vt:lpstr>Источником банковского капитала продолжает оставаться казенный капитал и министерский капитал, сосредоточенный в столице России.  Получили развитие городские банки и общества взаимного кредита. Городские банки существовали и раньше, но в пореформенный период их количество и ресурсы значительно увеличились.  В 80-х годах ряд городских банков потерпел крах, и в 1893 году их осталось 242 с ресурсами в 124 млн. рублей. </vt:lpstr>
      <vt:lpstr>Частный банкирский промысел развития в России не получил, в отличие от европейских стран.  Для кредитования мелкотоварного производства учреждалась кредитная кооперация. Она имела две формы: одна форма возникала на основе паевых взносов и вкладов и называлась «ссудосберегательные товарищества». Другая форма была организована на основе вкладов и называлась «кредитные товарищества». Таким образом, банковская система России включала следующие институты: государственные банки – Государственный Банк России и два ипотечных банка; общественные городские и земские банки; частные банки.</vt:lpstr>
      <vt:lpstr>3. Особенности русской кредитной системы при Александре II</vt:lpstr>
      <vt:lpstr>Особенностью русской кредитной системы являлось то, что сравнительно развившаяся система коммерческих банков существовала без центрального эмиссионного банка. Вплоть до денежной реформы графа Витте Государственный банк фактически не был настоящим эмиссионным банком. Он выпускал кредитные билеты, но эмиссия их проводилась не при кредитовании товарооборота, а при кредитовании казны.</vt:lpstr>
      <vt:lpstr>Кредитные учреждения России данного периода, реализуя задачу предоставления оборотного капитала земледельцам и предпринимателям, занимались:</vt:lpstr>
      <vt:lpstr>Таким образом, в условиях преобладания аграрных отношений в банковском деле России обозначились следующие тенденции: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7.  Капиталистическая банковская система России</dc:title>
  <dc:creator>1</dc:creator>
  <cp:lastModifiedBy>1</cp:lastModifiedBy>
  <cp:revision>23</cp:revision>
  <dcterms:created xsi:type="dcterms:W3CDTF">2018-11-20T07:59:29Z</dcterms:created>
  <dcterms:modified xsi:type="dcterms:W3CDTF">2018-12-13T08:52:21Z</dcterms:modified>
</cp:coreProperties>
</file>